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50"/>
  </p:notesMasterIdLst>
  <p:handoutMasterIdLst>
    <p:handoutMasterId r:id="rId51"/>
  </p:handoutMasterIdLst>
  <p:sldIdLst>
    <p:sldId id="257" r:id="rId5"/>
    <p:sldId id="408" r:id="rId6"/>
    <p:sldId id="389" r:id="rId7"/>
    <p:sldId id="445" r:id="rId8"/>
    <p:sldId id="459" r:id="rId9"/>
    <p:sldId id="409" r:id="rId10"/>
    <p:sldId id="444" r:id="rId11"/>
    <p:sldId id="277" r:id="rId12"/>
    <p:sldId id="446" r:id="rId13"/>
    <p:sldId id="410" r:id="rId14"/>
    <p:sldId id="453" r:id="rId15"/>
    <p:sldId id="423" r:id="rId16"/>
    <p:sldId id="462" r:id="rId17"/>
    <p:sldId id="447" r:id="rId18"/>
    <p:sldId id="415" r:id="rId19"/>
    <p:sldId id="398" r:id="rId20"/>
    <p:sldId id="412" r:id="rId21"/>
    <p:sldId id="448" r:id="rId22"/>
    <p:sldId id="413" r:id="rId23"/>
    <p:sldId id="450" r:id="rId24"/>
    <p:sldId id="397" r:id="rId25"/>
    <p:sldId id="425" r:id="rId26"/>
    <p:sldId id="414" r:id="rId27"/>
    <p:sldId id="417" r:id="rId28"/>
    <p:sldId id="418" r:id="rId29"/>
    <p:sldId id="419" r:id="rId30"/>
    <p:sldId id="461" r:id="rId31"/>
    <p:sldId id="421" r:id="rId32"/>
    <p:sldId id="420" r:id="rId33"/>
    <p:sldId id="451" r:id="rId34"/>
    <p:sldId id="458" r:id="rId35"/>
    <p:sldId id="395" r:id="rId36"/>
    <p:sldId id="422" r:id="rId37"/>
    <p:sldId id="460" r:id="rId38"/>
    <p:sldId id="452" r:id="rId39"/>
    <p:sldId id="442" r:id="rId40"/>
    <p:sldId id="455" r:id="rId41"/>
    <p:sldId id="456" r:id="rId42"/>
    <p:sldId id="424" r:id="rId43"/>
    <p:sldId id="439" r:id="rId44"/>
    <p:sldId id="440" r:id="rId45"/>
    <p:sldId id="441" r:id="rId46"/>
    <p:sldId id="454" r:id="rId47"/>
    <p:sldId id="401" r:id="rId48"/>
    <p:sldId id="39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622"/>
    <a:srgbClr val="1B192E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725" autoAdjust="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9913" y="6507212"/>
            <a:ext cx="2628900" cy="153888"/>
          </a:xfrm>
        </p:spPr>
        <p:txBody>
          <a:bodyPr>
            <a:noAutofit/>
          </a:bodyPr>
          <a:lstStyle/>
          <a:p>
            <a:r>
              <a:rPr lang="en-US" dirty="0"/>
              <a:t>Saturday, November 26,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Saturdayday</a:t>
            </a:r>
            <a:r>
              <a:rPr lang="en-US" dirty="0"/>
              <a:t>, November 26,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Saturday, November 26,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f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0813" y="655985"/>
            <a:ext cx="4045442" cy="3038345"/>
          </a:xfrm>
        </p:spPr>
        <p:txBody>
          <a:bodyPr anchor="b" anchorCtr="0">
            <a:normAutofit/>
          </a:bodyPr>
          <a:lstStyle/>
          <a:p>
            <a:br>
              <a:rPr lang="en-US" dirty="0"/>
            </a:br>
            <a:r>
              <a:rPr lang="en-US" dirty="0"/>
              <a:t>Setting Up Personal Home Cloud</a:t>
            </a:r>
          </a:p>
        </p:txBody>
      </p:sp>
      <p:pic>
        <p:nvPicPr>
          <p:cNvPr id="11" name="Picture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3284F9-C56A-4867-CE6B-B7FF94BB51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650" r="10650"/>
          <a:stretch>
            <a:fillRect/>
          </a:stretch>
        </p:blipFill>
        <p:spPr>
          <a:xfrm>
            <a:off x="0" y="47183"/>
            <a:ext cx="7401090" cy="6810818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774845" y="765175"/>
            <a:ext cx="5437185" cy="9945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Objective</a:t>
            </a:r>
            <a:r>
              <a:rPr lang="en-US" sz="4800" b="0" i="0" u="none" strike="noStrike" baseline="0" dirty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F95C6-25D1-54C6-FF1D-A3B6C6AE90E0}"/>
              </a:ext>
            </a:extLst>
          </p:cNvPr>
          <p:cNvSpPr txBox="1"/>
          <p:nvPr/>
        </p:nvSpPr>
        <p:spPr>
          <a:xfrm>
            <a:off x="550863" y="2047876"/>
            <a:ext cx="10393362" cy="4044950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Provide a solution software where user can control the amount of storage used and upgrade to higher storage when needed.</a:t>
            </a:r>
            <a:endParaRPr lang="en-US" sz="24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Create a cost-free software so that user is provided with the same features provided by known cloud services (e.g., iCloud, dropbox etc..) without having to pay money for it.</a:t>
            </a:r>
            <a:endParaRPr lang="en-US" sz="24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Assuring That the system is completely secured as the storage devices (hard disk drives) are completely in control of the user.</a:t>
            </a:r>
            <a:endParaRPr lang="en-US" sz="24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348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2290602" y="2693253"/>
            <a:ext cx="76108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prstClr val="white"/>
                </a:solidFill>
                <a:latin typeface="Walbaum Display"/>
                <a:ea typeface="+mj-ea"/>
                <a:cs typeface="+mj-cs"/>
              </a:rPr>
              <a:t>Expected Time Plan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043093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Planning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14CD41-31CE-1D85-81C7-F53D1C4E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748736"/>
            <a:ext cx="7345363" cy="5362114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8555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8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8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Oval 9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9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17" name="Freeform: Shape 9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eeform: Shape 9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9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Oval 9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1" name="Rectangle 9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Planning</a:t>
            </a:r>
          </a:p>
        </p:txBody>
      </p:sp>
      <p:sp>
        <p:nvSpPr>
          <p:cNvPr id="122" name="Rectangle 101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B9E4AAE6-2529-BB80-593B-EDEA4FFC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94" y="1675875"/>
            <a:ext cx="8942412" cy="463285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123" name="Rectangle 103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6744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1501689" y="2617053"/>
            <a:ext cx="982063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Survey &amp; literature review</a:t>
            </a:r>
            <a:endParaRPr lang="en-US" sz="6600" dirty="0"/>
          </a:p>
          <a:p>
            <a:endParaRPr lang="en-US" sz="6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38723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3" y="578972"/>
            <a:ext cx="5437185" cy="12419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Literature review</a:t>
            </a:r>
            <a:r>
              <a:rPr lang="en-US" sz="4800" b="0" i="0" u="none" strike="noStrike" baseline="0" dirty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F95C6-25D1-54C6-FF1D-A3B6C6AE90E0}"/>
              </a:ext>
            </a:extLst>
          </p:cNvPr>
          <p:cNvSpPr txBox="1"/>
          <p:nvPr/>
        </p:nvSpPr>
        <p:spPr>
          <a:xfrm>
            <a:off x="550863" y="267730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</a:schemeClr>
                </a:solidFill>
              </a:rPr>
              <a:t>According to William (2014), in order to do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</a:schemeClr>
                </a:solidFill>
              </a:rPr>
              <a:t>effective way of computation, Cloud Computing offers IaaS, PaaS and SaaS levels of service models.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D1D7F6-A3D4-BEA9-69C8-4F5F9A91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1832159"/>
            <a:ext cx="4713922" cy="3193681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6211B-F138-7DB6-A2FA-B7CC7EFC78AF}"/>
              </a:ext>
            </a:extLst>
          </p:cNvPr>
          <p:cNvSpPr txBox="1"/>
          <p:nvPr/>
        </p:nvSpPr>
        <p:spPr>
          <a:xfrm>
            <a:off x="8072821" y="5137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Cloud Computing Stack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76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B60CB-99C0-282E-6EB1-B3CD4220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606FC-7617-1D3D-D52C-1A56796205F4}"/>
              </a:ext>
            </a:extLst>
          </p:cNvPr>
          <p:cNvSpPr txBox="1"/>
          <p:nvPr/>
        </p:nvSpPr>
        <p:spPr>
          <a:xfrm>
            <a:off x="374134" y="413916"/>
            <a:ext cx="5233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n-ea"/>
                <a:cs typeface="+mn-cs"/>
              </a:rPr>
              <a:t>Cloud Computing deployment Models: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albaum Display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3947BA2-82C5-D296-538B-D88ABC53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693" y="1914525"/>
            <a:ext cx="5609191" cy="351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9372-FCBC-2598-BA21-FD1526F6D677}"/>
              </a:ext>
            </a:extLst>
          </p:cNvPr>
          <p:cNvSpPr txBox="1"/>
          <p:nvPr/>
        </p:nvSpPr>
        <p:spPr>
          <a:xfrm>
            <a:off x="374134" y="201412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i. </a:t>
            </a:r>
            <a:r>
              <a:rPr lang="en-US" sz="1800" b="0" i="1" u="none" strike="noStrike" baseline="0">
                <a:solidFill>
                  <a:schemeClr val="tx1">
                    <a:lumMod val="85000"/>
                  </a:schemeClr>
                </a:solidFill>
                <a:latin typeface="Swiss721BT-LightItalic"/>
              </a:rPr>
              <a:t>The </a:t>
            </a:r>
            <a:r>
              <a:rPr lang="en-US" sz="1800" b="1" i="1" u="none" strike="noStrike" baseline="0">
                <a:solidFill>
                  <a:srgbClr val="FF0000"/>
                </a:solidFill>
                <a:latin typeface="Swiss721BT-LightItalic"/>
              </a:rPr>
              <a:t>Public Cloud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Public cloud computing is based on large-scale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offering to general public, the infrastructure is located at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premises of provider. The provider owns and manages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the cloud infrastructure.</a:t>
            </a:r>
          </a:p>
          <a:p>
            <a:pPr algn="l"/>
            <a:endParaRPr lang="en-US" sz="1800" b="0" i="0" u="none" strike="noStrike" baseline="0">
              <a:solidFill>
                <a:schemeClr val="tx1">
                  <a:lumMod val="85000"/>
                </a:schemeClr>
              </a:solidFill>
              <a:latin typeface="Swiss721BT-Light"/>
            </a:endParaRP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ii. </a:t>
            </a:r>
            <a:r>
              <a:rPr lang="en-US" sz="1800" b="0" i="1" u="none" strike="noStrike" baseline="0">
                <a:solidFill>
                  <a:schemeClr val="tx1">
                    <a:lumMod val="85000"/>
                  </a:schemeClr>
                </a:solidFill>
                <a:latin typeface="Swiss721BT-LightItalic"/>
              </a:rPr>
              <a:t>The </a:t>
            </a:r>
            <a:r>
              <a:rPr lang="en-US" sz="1800" b="1" i="1" u="none" strike="noStrike" baseline="0">
                <a:solidFill>
                  <a:srgbClr val="FF0000"/>
                </a:solidFill>
                <a:latin typeface="Swiss721BT-LightItalic"/>
              </a:rPr>
              <a:t>Private Cloud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In this case the infrastructure is provisioned for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exclusive use by a single organization</a:t>
            </a:r>
            <a:r>
              <a:rPr lang="en-US" sz="1800" b="0" i="0" u="none" strike="noStrike" baseline="0">
                <a:solidFill>
                  <a:schemeClr val="tx1">
                    <a:lumMod val="95000"/>
                  </a:schemeClr>
                </a:solidFill>
                <a:latin typeface="Swiss721BT-Light"/>
              </a:rPr>
              <a:t>.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Swiss721BT-Light"/>
              </a:rPr>
              <a:t> </a:t>
            </a:r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It can be owned,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managed, and operated by the organization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themselves, a supplier as a third party, or some</a:t>
            </a:r>
          </a:p>
          <a:p>
            <a:pPr algn="l"/>
            <a:r>
              <a:rPr lang="en-US" sz="1800" b="0" i="0" u="none" strike="noStrike" baseline="0">
                <a:solidFill>
                  <a:schemeClr val="tx1">
                    <a:lumMod val="85000"/>
                  </a:schemeClr>
                </a:solidFill>
                <a:latin typeface="Swiss721BT-Light"/>
              </a:rPr>
              <a:t>combination of them. 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50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363888" y="188325"/>
            <a:ext cx="5437185" cy="57368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2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Survey </a:t>
            </a:r>
            <a:r>
              <a:rPr lang="en-US" sz="4800" b="0" i="0" u="none" strike="noStrike" baseline="0" dirty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0FCA3EA-39D6-BA8A-9001-0E9D2612B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 t="9431" r="5075" b="2114"/>
          <a:stretch/>
        </p:blipFill>
        <p:spPr>
          <a:xfrm>
            <a:off x="1013668" y="950336"/>
            <a:ext cx="10201183" cy="54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2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2945298" y="2693253"/>
            <a:ext cx="63014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Similar Products</a:t>
            </a:r>
            <a:endParaRPr lang="en-US" sz="6600" dirty="0"/>
          </a:p>
          <a:p>
            <a:endParaRPr lang="en-US" sz="6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4788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461170" y="354346"/>
            <a:ext cx="5437185" cy="9945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Similar products</a:t>
            </a:r>
            <a:r>
              <a:rPr lang="en-US" sz="4800" b="0" i="0" u="none" strike="noStrike" baseline="0" dirty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6B74C-C927-69B6-50B1-A56F3ABE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44" y="1607868"/>
            <a:ext cx="9371409" cy="38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0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72B7-5DA0-8F75-89CF-2D6EB33E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735134"/>
            <a:ext cx="5435599" cy="830997"/>
          </a:xfrm>
        </p:spPr>
        <p:txBody>
          <a:bodyPr/>
          <a:lstStyle/>
          <a:p>
            <a:r>
              <a:rPr lang="en-US" dirty="0"/>
              <a:t>Supervised by: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E056B-84E8-7B90-D07F-EF99AF49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787C6-D258-5BCA-5B9E-727776456F45}"/>
              </a:ext>
            </a:extLst>
          </p:cNvPr>
          <p:cNvSpPr txBox="1"/>
          <p:nvPr/>
        </p:nvSpPr>
        <p:spPr>
          <a:xfrm>
            <a:off x="6828100" y="735134"/>
            <a:ext cx="4418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  <a:ea typeface="+mj-ea"/>
                <a:cs typeface="+mj-cs"/>
              </a:rPr>
              <a:t>Team</a:t>
            </a:r>
            <a:r>
              <a:rPr lang="en-US" dirty="0"/>
              <a:t> </a:t>
            </a:r>
            <a:r>
              <a:rPr lang="en-US" sz="4800" dirty="0">
                <a:latin typeface="+mj-lt"/>
                <a:ea typeface="+mj-ea"/>
                <a:cs typeface="+mj-cs"/>
              </a:rPr>
              <a:t>Members: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9E18F-F1B8-E188-8844-4DAF1B492EF7}"/>
              </a:ext>
            </a:extLst>
          </p:cNvPr>
          <p:cNvSpPr txBox="1"/>
          <p:nvPr/>
        </p:nvSpPr>
        <p:spPr>
          <a:xfrm>
            <a:off x="550863" y="1898988"/>
            <a:ext cx="3154966" cy="206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Prof. Dr. Tarek salah</a:t>
            </a:r>
            <a:endParaRPr lang="en-US" sz="28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T.A. Omnia Ahmed</a:t>
            </a:r>
            <a:endParaRPr lang="en-US" sz="28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T.A. Riham Fares</a:t>
            </a:r>
            <a:endParaRPr lang="en-US" sz="28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23CC3-15FE-CE7B-671E-AEFD9901D0C2}"/>
              </a:ext>
            </a:extLst>
          </p:cNvPr>
          <p:cNvSpPr txBox="1"/>
          <p:nvPr/>
        </p:nvSpPr>
        <p:spPr>
          <a:xfrm>
            <a:off x="6828100" y="1898988"/>
            <a:ext cx="609600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Suhayla Abdulrahman Younis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Mohamed Samy el nakhal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Abdelkhalek Mahmoud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Youssef Karam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Mohamed Soliman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Kareem Mohamed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Hady Khater</a:t>
            </a:r>
          </a:p>
        </p:txBody>
      </p:sp>
    </p:spTree>
    <p:extLst>
      <p:ext uri="{BB962C8B-B14F-4D97-AF65-F5344CB8AC3E}">
        <p14:creationId xmlns:p14="http://schemas.microsoft.com/office/powerpoint/2010/main" val="10006248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4521242" y="2693253"/>
            <a:ext cx="3149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Analysis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7798486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250962" y="255788"/>
            <a:ext cx="5437185" cy="85234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Block Diagram: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D42483D-3816-0EC7-FF34-DE3E7170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13" y="1262484"/>
            <a:ext cx="7973706" cy="48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4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Block Diagram: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3AE9F251-F8AF-6B20-DF51-05DF0192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45" y="1014212"/>
            <a:ext cx="7345363" cy="48295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0889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Use case: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1B7538E-2E87-F621-2345-AE3FBEDE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93" y="196900"/>
            <a:ext cx="8099143" cy="592956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3798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Class diagram: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9E4B9CD-FE80-1497-EC5A-24157156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655" y="196900"/>
            <a:ext cx="9094104" cy="62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4982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Sequence diagram: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Diagram">
            <a:extLst>
              <a:ext uri="{FF2B5EF4-FFF2-40B4-BE49-F238E27FC236}">
                <a16:creationId xmlns:a16="http://schemas.microsoft.com/office/drawing/2014/main" id="{0A4F6534-A4C3-1CDE-406B-BA7D5019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72" y="511824"/>
            <a:ext cx="660290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960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Activity diagram: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C2655-1481-D6FA-6A59-700F1F247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7" t="17639" r="38516" b="5116"/>
          <a:stretch/>
        </p:blipFill>
        <p:spPr>
          <a:xfrm>
            <a:off x="4116388" y="400050"/>
            <a:ext cx="7524748" cy="62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7901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6C27A-46A7-D08F-1F1B-392CAB2A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13F1F-CBE6-74E6-21B8-2FDBD0CA85F5}"/>
              </a:ext>
            </a:extLst>
          </p:cNvPr>
          <p:cNvSpPr txBox="1"/>
          <p:nvPr/>
        </p:nvSpPr>
        <p:spPr>
          <a:xfrm>
            <a:off x="550863" y="520700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  <a:ea typeface="+mj-ea"/>
                <a:cs typeface="+mj-cs"/>
              </a:rPr>
              <a:t>Data Base: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6AAD-82A4-C09B-8E71-97CF03B7DC53}"/>
              </a:ext>
            </a:extLst>
          </p:cNvPr>
          <p:cNvSpPr txBox="1"/>
          <p:nvPr/>
        </p:nvSpPr>
        <p:spPr>
          <a:xfrm rot="10800000" flipH="1" flipV="1">
            <a:off x="317499" y="3255308"/>
            <a:ext cx="6591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</a:rPr>
              <a:t> T</a:t>
            </a:r>
            <a:r>
              <a:rPr lang="en-US" sz="20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he ability to handle a variety of data types.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</a:rPr>
              <a:t> H</a:t>
            </a:r>
            <a:r>
              <a:rPr lang="en-US" sz="20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igher performance.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</a:rPr>
              <a:t> I</a:t>
            </a:r>
            <a:r>
              <a:rPr lang="en-US" sz="20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deal for unstructured and semi structured</a:t>
            </a:r>
          </a:p>
          <a:p>
            <a:pPr algn="l"/>
            <a:r>
              <a:rPr lang="en-US" sz="20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data, such as text, images, audio and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08CB2-456B-C05C-AB92-5B01A7A2030C}"/>
              </a:ext>
            </a:extLst>
          </p:cNvPr>
          <p:cNvSpPr txBox="1"/>
          <p:nvPr/>
        </p:nvSpPr>
        <p:spPr>
          <a:xfrm>
            <a:off x="431799" y="1663700"/>
            <a:ext cx="469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this project we will use NoSQL Database due to different reasons: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0527C34-8D94-B592-1C51-ACA6D24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16" y="1663699"/>
            <a:ext cx="6237743" cy="35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344952" y="55052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ER diagram: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0375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434870" y="135302"/>
            <a:ext cx="3565524" cy="123094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Site Map: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36894-62F7-667B-EA0D-291AA371D807}"/>
              </a:ext>
            </a:extLst>
          </p:cNvPr>
          <p:cNvSpPr/>
          <p:nvPr/>
        </p:nvSpPr>
        <p:spPr>
          <a:xfrm>
            <a:off x="47130" y="1391885"/>
            <a:ext cx="12177997" cy="52728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6B878-4C88-C854-888A-C50C1FD0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" y="1331151"/>
            <a:ext cx="12192000" cy="50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612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77" y="721418"/>
            <a:ext cx="3649663" cy="62624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77" y="1798037"/>
            <a:ext cx="4162425" cy="50599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Problem definition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Introduction</a:t>
            </a:r>
          </a:p>
          <a:p>
            <a:pPr>
              <a:lnSpc>
                <a:spcPct val="50000"/>
              </a:lnSpc>
            </a:pPr>
            <a:r>
              <a:rPr lang="en-US" dirty="0"/>
              <a:t>Objective</a:t>
            </a:r>
          </a:p>
          <a:p>
            <a:pPr>
              <a:lnSpc>
                <a:spcPct val="50000"/>
              </a:lnSpc>
            </a:pPr>
            <a:r>
              <a:rPr lang="en-US" dirty="0"/>
              <a:t>Expected time plan</a:t>
            </a:r>
          </a:p>
          <a:p>
            <a:pPr>
              <a:lnSpc>
                <a:spcPct val="50000"/>
              </a:lnSpc>
            </a:pPr>
            <a:r>
              <a:rPr lang="en-US" dirty="0"/>
              <a:t>Survey &amp; literature review</a:t>
            </a:r>
          </a:p>
          <a:p>
            <a:pPr>
              <a:lnSpc>
                <a:spcPct val="50000"/>
              </a:lnSpc>
            </a:pPr>
            <a:r>
              <a:rPr lang="en-US" dirty="0"/>
              <a:t>Similar products</a:t>
            </a:r>
          </a:p>
          <a:p>
            <a:pPr>
              <a:lnSpc>
                <a:spcPct val="50000"/>
              </a:lnSpc>
            </a:pPr>
            <a:r>
              <a:rPr lang="en-US" dirty="0"/>
              <a:t>Analysis</a:t>
            </a:r>
          </a:p>
          <a:p>
            <a:pPr>
              <a:lnSpc>
                <a:spcPct val="50000"/>
              </a:lnSpc>
            </a:pPr>
            <a:r>
              <a:rPr lang="en-US" dirty="0"/>
              <a:t>Tools / Technology</a:t>
            </a:r>
          </a:p>
          <a:p>
            <a:pPr>
              <a:lnSpc>
                <a:spcPct val="50000"/>
              </a:lnSpc>
            </a:pPr>
            <a:r>
              <a:rPr lang="en-US" dirty="0"/>
              <a:t>Design </a:t>
            </a:r>
          </a:p>
          <a:p>
            <a:pPr>
              <a:lnSpc>
                <a:spcPct val="50000"/>
              </a:lnSpc>
            </a:pPr>
            <a:r>
              <a:rPr lang="en-US" dirty="0"/>
              <a:t>References.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Placeholder 6" descr="A picture containing person, male&#10;&#10;Description automatically generated">
            <a:extLst>
              <a:ext uri="{FF2B5EF4-FFF2-40B4-BE49-F238E27FC236}">
                <a16:creationId xmlns:a16="http://schemas.microsoft.com/office/drawing/2014/main" id="{A8A8D63B-C28A-D16F-4F65-939BDA3D88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" b="23"/>
          <a:stretch>
            <a:fillRect/>
          </a:stretch>
        </p:blipFill>
        <p:spPr/>
      </p:pic>
      <p:pic>
        <p:nvPicPr>
          <p:cNvPr id="17" name="Picture Placeholder 1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213E635-1394-FAA6-CED1-A3CB5A915D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990" r="14990"/>
          <a:stretch>
            <a:fillRect/>
          </a:stretch>
        </p:blipFill>
        <p:spPr/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41F5F1-13DC-58B6-132C-7B706C1294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5000" r="2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2679584" y="2693253"/>
            <a:ext cx="6832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Tools/ Technology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5186224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2916C-09A1-855B-F40C-E01A6297D122}"/>
              </a:ext>
            </a:extLst>
          </p:cNvPr>
          <p:cNvSpPr txBox="1"/>
          <p:nvPr/>
        </p:nvSpPr>
        <p:spPr>
          <a:xfrm>
            <a:off x="550864" y="549275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marL="0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effectLst/>
                <a:latin typeface="+mj-lt"/>
                <a:ea typeface="+mj-ea"/>
                <a:cs typeface="+mj-cs"/>
              </a:rPr>
              <a:t>Technology: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7BB52-9B96-DA07-491D-CB2F1D90611C}"/>
              </a:ext>
            </a:extLst>
          </p:cNvPr>
          <p:cNvSpPr txBox="1"/>
          <p:nvPr/>
        </p:nvSpPr>
        <p:spPr>
          <a:xfrm>
            <a:off x="550863" y="2677306"/>
            <a:ext cx="3565525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The technology used in our project is Cloud computing technology as it </a:t>
            </a:r>
            <a:r>
              <a:rPr lang="en-US" sz="1600" b="0" i="0" dirty="0">
                <a:solidFill>
                  <a:schemeClr val="tx1">
                    <a:alpha val="60000"/>
                  </a:schemeClr>
                </a:solidFill>
                <a:effectLst/>
              </a:rPr>
              <a:t>gives users access to storage, files, software, and servers through their internet-connected devices: computers, smartphones, tablets, etc.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2" name="Picture 11" descr="Diagram, schematic, icon&#10;&#10;Description automatically generated">
            <a:extLst>
              <a:ext uri="{FF2B5EF4-FFF2-40B4-BE49-F238E27FC236}">
                <a16:creationId xmlns:a16="http://schemas.microsoft.com/office/drawing/2014/main" id="{9C9F90AA-E8A5-16F7-413D-227F874E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089222"/>
            <a:ext cx="7090237" cy="467955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88B5C-4802-C8ED-22A0-EFCF240D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08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06400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Hardware tools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7"/>
            <a:ext cx="3565525" cy="2212328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2400" dirty="0"/>
              <a:t>Raspberry Pi.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400" dirty="0"/>
              <a:t>Hard Disk Drive.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400" dirty="0"/>
              <a:t>Router and stable Internet connection.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0" name="Picture Placeholder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3DE66C-6799-3DEE-DCB9-A6FB9C0EDB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/>
          <a:stretch/>
        </p:blipFill>
        <p:spPr>
          <a:xfrm>
            <a:off x="5587746" y="1596771"/>
            <a:ext cx="3448558" cy="3448558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8" name="Picture Placeholder 17" descr="A picture containing text, router, antenna&#10;&#10;Description automatically generated">
            <a:extLst>
              <a:ext uri="{FF2B5EF4-FFF2-40B4-BE49-F238E27FC236}">
                <a16:creationId xmlns:a16="http://schemas.microsoft.com/office/drawing/2014/main" id="{F9BDCB12-7968-E5D0-8A97-33A0DBE8DA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083" r="12268" b="-2"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pic>
        <p:nvPicPr>
          <p:cNvPr id="12" name="Picture Placeholder 1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20C0BA1-A0A1-5D1E-531E-A223C5AE8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r="2" b="2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9474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432662" y="371762"/>
            <a:ext cx="5437185" cy="85234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Tools: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5E031-8CF7-DFE9-8E27-AFB03A350C8B}"/>
              </a:ext>
            </a:extLst>
          </p:cNvPr>
          <p:cNvSpPr txBox="1"/>
          <p:nvPr/>
        </p:nvSpPr>
        <p:spPr>
          <a:xfrm>
            <a:off x="550863" y="1763975"/>
            <a:ext cx="5917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languages: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Dart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AABC5-F3D9-CA5C-EA7B-1AC319AD56DA}"/>
              </a:ext>
            </a:extLst>
          </p:cNvPr>
          <p:cNvSpPr txBox="1"/>
          <p:nvPr/>
        </p:nvSpPr>
        <p:spPr>
          <a:xfrm>
            <a:off x="5688147" y="1763975"/>
            <a:ext cx="18921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Frame works: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Flutter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Node js.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D2F04-0C11-268A-FFC4-FAD2145C19A4}"/>
              </a:ext>
            </a:extLst>
          </p:cNvPr>
          <p:cNvSpPr txBox="1"/>
          <p:nvPr/>
        </p:nvSpPr>
        <p:spPr>
          <a:xfrm>
            <a:off x="550863" y="4242831"/>
            <a:ext cx="2600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Operating Systems: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63F68-C812-ED3B-15BD-1DB23CED1B38}"/>
              </a:ext>
            </a:extLst>
          </p:cNvPr>
          <p:cNvSpPr txBox="1"/>
          <p:nvPr/>
        </p:nvSpPr>
        <p:spPr>
          <a:xfrm>
            <a:off x="5688147" y="4242830"/>
            <a:ext cx="1504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Prototype: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69197063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1CA6-5111-A044-C195-C5D18D55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28A93-D3EC-0FF0-E2E1-68843506F385}"/>
              </a:ext>
            </a:extLst>
          </p:cNvPr>
          <p:cNvSpPr txBox="1"/>
          <p:nvPr/>
        </p:nvSpPr>
        <p:spPr>
          <a:xfrm>
            <a:off x="369206" y="1088217"/>
            <a:ext cx="8281987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Functional Requirements: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FFB4E-6BF5-C9C8-23CE-D23F3B2748E1}"/>
              </a:ext>
            </a:extLst>
          </p:cNvPr>
          <p:cNvSpPr txBox="1"/>
          <p:nvPr/>
        </p:nvSpPr>
        <p:spPr>
          <a:xfrm>
            <a:off x="369206" y="2243474"/>
            <a:ext cx="5065489" cy="342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228600"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>
                    <a:alpha val="60000"/>
                  </a:srgbClr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This project must enable user to access files over</a:t>
            </a:r>
          </a:p>
          <a:p>
            <a:pPr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ts val="2000"/>
            </a:pPr>
            <a:r>
              <a:rPr lang="en-US" sz="1800" kern="1200" dirty="0">
                <a:solidFill>
                  <a:srgbClr val="FFFFFF">
                    <a:alpha val="60000"/>
                  </a:srgbClr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 the internet.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Allow user to m</a:t>
            </a:r>
            <a:r>
              <a:rPr lang="en-US" sz="1800" kern="1200" dirty="0">
                <a:solidFill>
                  <a:srgbClr val="FFFFFF">
                    <a:alpha val="60000"/>
                  </a:srgbClr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ake transactions on 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files </a:t>
            </a:r>
            <a:r>
              <a:rPr lang="en-US" sz="1800" kern="1200" dirty="0">
                <a:solidFill>
                  <a:srgbClr val="FFFFFF">
                    <a:alpha val="60000"/>
                  </a:srgbClr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(upload/Download/update/ delete) files.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The system must be cost free.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The system must be easy to use and not complicated.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>
                    <a:alpha val="60000"/>
                  </a:srgbClr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The system must have high security.</a:t>
            </a:r>
          </a:p>
          <a:p>
            <a:pPr marL="0" indent="-228600" algn="l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ts val="2000"/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C932E-4C4C-5213-35B0-FA83455F0841}"/>
              </a:ext>
            </a:extLst>
          </p:cNvPr>
          <p:cNvSpPr txBox="1"/>
          <p:nvPr/>
        </p:nvSpPr>
        <p:spPr>
          <a:xfrm>
            <a:off x="6654006" y="1088216"/>
            <a:ext cx="8281987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10AF1-5A10-60AC-9F00-F9DD12F93885}"/>
              </a:ext>
            </a:extLst>
          </p:cNvPr>
          <p:cNvSpPr txBox="1"/>
          <p:nvPr/>
        </p:nvSpPr>
        <p:spPr>
          <a:xfrm>
            <a:off x="6651190" y="2243474"/>
            <a:ext cx="4000006" cy="159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System must have high maintainability.</a:t>
            </a:r>
          </a:p>
          <a:p>
            <a:pPr indent="-28575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System must be reliable.</a:t>
            </a:r>
          </a:p>
          <a:p>
            <a:pPr indent="-285750">
              <a:lnSpc>
                <a:spcPct val="110000"/>
              </a:lnSpc>
              <a:spcAft>
                <a:spcPts val="8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latin typeface="Gill Sans MT" panose="020B0502020104020203" pitchFamily="34" charset="0"/>
              </a:rPr>
              <a:t>System must have high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7088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4715334" y="2693253"/>
            <a:ext cx="2761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prstClr val="white"/>
                </a:solidFill>
                <a:latin typeface="Walbaum Display"/>
                <a:ea typeface="+mj-ea"/>
                <a:cs typeface="+mj-cs"/>
              </a:rPr>
              <a:t>Design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0945438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0C22C42-B480-EA02-64E6-12097BD8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87" y="2083433"/>
            <a:ext cx="1816875" cy="4225292"/>
          </a:xfrm>
          <a:custGeom>
            <a:avLst/>
            <a:gdLst/>
            <a:ahLst/>
            <a:cxnLst/>
            <a:rect l="l" t="t" r="r" b="b"/>
            <a:pathLst>
              <a:path w="4064400" h="4223619">
                <a:moveTo>
                  <a:pt x="0" y="0"/>
                </a:moveTo>
                <a:lnTo>
                  <a:pt x="4064400" y="0"/>
                </a:lnTo>
                <a:lnTo>
                  <a:pt x="4064400" y="4223619"/>
                </a:lnTo>
                <a:lnTo>
                  <a:pt x="0" y="4223619"/>
                </a:lnTo>
                <a:close/>
              </a:path>
            </a:pathLst>
          </a:cu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B91EC7E-5EEA-2969-D571-A94A8417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00" y="2083433"/>
            <a:ext cx="1816875" cy="4225292"/>
          </a:xfrm>
          <a:custGeom>
            <a:avLst/>
            <a:gdLst/>
            <a:ahLst/>
            <a:cxnLst/>
            <a:rect l="l" t="t" r="r" b="b"/>
            <a:pathLst>
              <a:path w="4064400" h="4225292">
                <a:moveTo>
                  <a:pt x="0" y="0"/>
                </a:moveTo>
                <a:lnTo>
                  <a:pt x="4064400" y="0"/>
                </a:lnTo>
                <a:lnTo>
                  <a:pt x="4064400" y="4225292"/>
                </a:lnTo>
                <a:lnTo>
                  <a:pt x="0" y="4225292"/>
                </a:lnTo>
                <a:close/>
              </a:path>
            </a:pathLst>
          </a:cu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802B35B-28EB-3D15-318F-4423CFAEA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97" y="2083434"/>
            <a:ext cx="1816156" cy="4223619"/>
          </a:xfrm>
          <a:custGeom>
            <a:avLst/>
            <a:gdLst/>
            <a:ahLst/>
            <a:cxnLst/>
            <a:rect l="l" t="t" r="r" b="b"/>
            <a:pathLst>
              <a:path w="4064400" h="4225292">
                <a:moveTo>
                  <a:pt x="0" y="0"/>
                </a:moveTo>
                <a:lnTo>
                  <a:pt x="4064400" y="0"/>
                </a:lnTo>
                <a:lnTo>
                  <a:pt x="4064400" y="4225292"/>
                </a:lnTo>
                <a:lnTo>
                  <a:pt x="0" y="4225292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683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3" y="549275"/>
            <a:ext cx="7308849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5EA558-9ED7-8073-E688-7D4D0731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16" y="2083435"/>
            <a:ext cx="1954196" cy="4225290"/>
          </a:xfrm>
          <a:custGeom>
            <a:avLst/>
            <a:gdLst/>
            <a:ahLst/>
            <a:cxnLst/>
            <a:rect l="l" t="t" r="r" b="b"/>
            <a:pathLst>
              <a:path w="3049200" h="4774566">
                <a:moveTo>
                  <a:pt x="0" y="0"/>
                </a:moveTo>
                <a:lnTo>
                  <a:pt x="3049200" y="0"/>
                </a:lnTo>
                <a:lnTo>
                  <a:pt x="3049200" y="4774566"/>
                </a:lnTo>
                <a:lnTo>
                  <a:pt x="0" y="4774566"/>
                </a:lnTo>
                <a:close/>
              </a:path>
            </a:pathLst>
          </a:cu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609DE4-0A8C-E0E6-1CB4-D48CF16E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3" y="2083435"/>
            <a:ext cx="1954196" cy="4225290"/>
          </a:xfrm>
          <a:custGeom>
            <a:avLst/>
            <a:gdLst/>
            <a:ahLst/>
            <a:cxnLst/>
            <a:rect l="l" t="t" r="r" b="b"/>
            <a:pathLst>
              <a:path w="3049200" h="4774566">
                <a:moveTo>
                  <a:pt x="0" y="0"/>
                </a:moveTo>
                <a:lnTo>
                  <a:pt x="3049200" y="0"/>
                </a:lnTo>
                <a:lnTo>
                  <a:pt x="3049200" y="4774566"/>
                </a:lnTo>
                <a:lnTo>
                  <a:pt x="0" y="4774566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590701-F08F-3BD4-BCF5-6C695F570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046" y="2083435"/>
            <a:ext cx="1954196" cy="4225290"/>
          </a:xfrm>
          <a:custGeom>
            <a:avLst/>
            <a:gdLst/>
            <a:ahLst/>
            <a:cxnLst/>
            <a:rect l="l" t="t" r="r" b="b"/>
            <a:pathLst>
              <a:path w="3049200" h="4774566">
                <a:moveTo>
                  <a:pt x="0" y="0"/>
                </a:moveTo>
                <a:lnTo>
                  <a:pt x="3049200" y="0"/>
                </a:lnTo>
                <a:lnTo>
                  <a:pt x="3049200" y="4774566"/>
                </a:lnTo>
                <a:lnTo>
                  <a:pt x="0" y="4774566"/>
                </a:lnTo>
                <a:close/>
              </a:path>
            </a:pathLst>
          </a:cu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C51434-3F65-7EF2-CD54-7FFA669C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96" y="2083435"/>
            <a:ext cx="1954196" cy="4225290"/>
          </a:xfrm>
          <a:custGeom>
            <a:avLst/>
            <a:gdLst/>
            <a:ahLst/>
            <a:cxnLst/>
            <a:rect l="l" t="t" r="r" b="b"/>
            <a:pathLst>
              <a:path w="3049200" h="4774566">
                <a:moveTo>
                  <a:pt x="0" y="0"/>
                </a:moveTo>
                <a:lnTo>
                  <a:pt x="3049200" y="0"/>
                </a:lnTo>
                <a:lnTo>
                  <a:pt x="3049200" y="4774566"/>
                </a:lnTo>
                <a:lnTo>
                  <a:pt x="0" y="4774566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823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F68B5E2-563F-4379-8684-3D5CC361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3" y="530825"/>
            <a:ext cx="678135" cy="990000"/>
            <a:chOff x="10490969" y="1448827"/>
            <a:chExt cx="678135" cy="99000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677C8B1-4136-48AF-8673-82EB7A26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B10B746-EEA9-4075-B6D7-F12F7742A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34FB7BF-7419-4A75-81E2-AE2F44601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4EE4AAA-6CF7-4F1B-BFD4-2CEE4D481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546057"/>
            <a:ext cx="3565524" cy="303787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354BE1A-6FE3-F66F-3588-F3851837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14" y="549277"/>
            <a:ext cx="2663744" cy="5759450"/>
          </a:xfrm>
          <a:custGeom>
            <a:avLst/>
            <a:gdLst/>
            <a:ahLst/>
            <a:cxnLst/>
            <a:rect l="l" t="t" r="r" b="b"/>
            <a:pathLst>
              <a:path w="3437169" h="5759450">
                <a:moveTo>
                  <a:pt x="0" y="0"/>
                </a:moveTo>
                <a:lnTo>
                  <a:pt x="3437169" y="0"/>
                </a:lnTo>
                <a:lnTo>
                  <a:pt x="34371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C8CCA6B-2457-4794-A80E-F67E61E6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0924" y="4640991"/>
            <a:ext cx="1335600" cy="1262947"/>
            <a:chOff x="7735641" y="2106638"/>
            <a:chExt cx="1335600" cy="1262947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E49C99F-EBE8-4A1C-8E12-1ABAC6F6A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8799E35-9D16-489A-8F06-F36B62039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9EA53EA-79E7-DD14-AF02-68FBF2AC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82" y="549276"/>
            <a:ext cx="2663744" cy="5759450"/>
          </a:xfrm>
          <a:custGeom>
            <a:avLst/>
            <a:gdLst/>
            <a:ahLst/>
            <a:cxnLst/>
            <a:rect l="l" t="t" r="r" b="b"/>
            <a:pathLst>
              <a:path w="3437169" h="5759450">
                <a:moveTo>
                  <a:pt x="0" y="0"/>
                </a:moveTo>
                <a:lnTo>
                  <a:pt x="3437169" y="0"/>
                </a:lnTo>
                <a:lnTo>
                  <a:pt x="34371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0874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432227" y="599722"/>
            <a:ext cx="4629750" cy="111107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Front-End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Design: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4752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2780124" y="2655153"/>
            <a:ext cx="725390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Problem Definition</a:t>
            </a:r>
            <a:endParaRPr lang="en-US" sz="6600" dirty="0"/>
          </a:p>
          <a:p>
            <a:endParaRPr lang="en-US" sz="6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46037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>
                <a:latin typeface="+mj-lt"/>
                <a:ea typeface="+mj-ea"/>
                <a:cs typeface="+mj-cs"/>
              </a:rPr>
              <a:t>Back-End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>
                <a:latin typeface="+mj-lt"/>
                <a:ea typeface="+mj-ea"/>
                <a:cs typeface="+mj-cs"/>
              </a:rPr>
              <a:t>Design: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42AB0F-D38B-A67F-A825-1B6FAD76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000" y="538982"/>
            <a:ext cx="5271349" cy="576103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9969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9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0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1007165"/>
            <a:ext cx="3565524" cy="24292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Back-End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Design:</a:t>
            </a:r>
          </a:p>
        </p:txBody>
      </p:sp>
      <p:sp>
        <p:nvSpPr>
          <p:cNvPr id="105" name="Oval 84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3" y="54927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8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88">
            <a:extLst>
              <a:ext uri="{FF2B5EF4-FFF2-40B4-BE49-F238E27FC236}">
                <a16:creationId xmlns:a16="http://schemas.microsoft.com/office/drawing/2014/main" id="{9845873E-9C86-4496-87B7-3A6141D7D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9384" y="4508500"/>
            <a:ext cx="1468514" cy="1521012"/>
            <a:chOff x="5236793" y="2432482"/>
            <a:chExt cx="1468514" cy="1521012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7B3FE92-6018-4D9B-9B3E-264810BCB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6ADEA1A7-349B-4EC9-9458-EBB1E9BF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83BB3CBA-4085-4566-9B1D-656DA46E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B0B26F0-8356-3B0F-BC91-2D74C9881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3" b="-2"/>
          <a:stretch/>
        </p:blipFill>
        <p:spPr>
          <a:xfrm>
            <a:off x="3933895" y="489546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7175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9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0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550864" y="1007165"/>
            <a:ext cx="3565524" cy="24292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Back-End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Design:</a:t>
            </a:r>
          </a:p>
        </p:txBody>
      </p:sp>
      <p:sp>
        <p:nvSpPr>
          <p:cNvPr id="105" name="Oval 84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3" y="54927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8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88">
            <a:extLst>
              <a:ext uri="{FF2B5EF4-FFF2-40B4-BE49-F238E27FC236}">
                <a16:creationId xmlns:a16="http://schemas.microsoft.com/office/drawing/2014/main" id="{9845873E-9C86-4496-87B7-3A6141D7D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9384" y="4508500"/>
            <a:ext cx="1468514" cy="1521012"/>
            <a:chOff x="5236793" y="2432482"/>
            <a:chExt cx="1468514" cy="1521012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7B3FE92-6018-4D9B-9B3E-264810BCB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6ADEA1A7-349B-4EC9-9458-EBB1E9BF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83BB3CBA-4085-4566-9B1D-656DA46E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19CADF-050D-4F45-DB01-CA9FAFF8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48" y="549274"/>
            <a:ext cx="5366238" cy="57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2307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3970675" y="2693253"/>
            <a:ext cx="4250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prstClr val="white"/>
                </a:solidFill>
                <a:latin typeface="Walbaum Display"/>
                <a:ea typeface="+mj-ea"/>
                <a:cs typeface="+mj-cs"/>
              </a:rPr>
              <a:t>References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2068273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B863-89E1-308F-079C-EDA175CF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References: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F1E7-6632-24F5-A39B-AD96F4222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1" y="991402"/>
            <a:ext cx="3686476" cy="4951523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1. Abraham, (2009). Autonomic Clouds on the Grid.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Journal of Grid Computing, 1-18.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2.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Aderemi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 A.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Atayero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*,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Oluwaseyi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Feyisetan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**.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(October 2011). Journal of Emerging Trends in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Computing and Information Sciences. </a:t>
            </a:r>
            <a:r>
              <a:rPr lang="en-US" sz="1000" b="1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Security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Issues in Cloud Computing: The Potentials of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Homomorphic Encryption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. VOL. 2 (NO. 10), p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547-550.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3. Andrew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Tabona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. (2013). </a:t>
            </a:r>
            <a:r>
              <a:rPr lang="en-US" sz="1000" b="1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The Top 20 Free Network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Monitoring and Analysis Tools for Sys Admins.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Available: http://www.gfi.com/blog/the-top-20-freenetwork-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monitoring-and-analysis-tools-for-sysadmins/.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Last accessed 2nd November 2014.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4.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Armbrust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M., Fox, A., Griffith, R., Joseph, A., Katz,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R.,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Konwinski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A., Lee, G., Patterson, D.,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Rabkin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A.,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Stoica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I. and </a:t>
            </a:r>
            <a:r>
              <a:rPr lang="en-US" sz="1000" b="1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Zaharia</a:t>
            </a: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M. (2009). Above the Clouds: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 Berkeley View of Cloud Computing. Technical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Report. University of California at Berkeley.</a:t>
            </a:r>
            <a:endParaRPr lang="en-US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41ABE-EBF5-A09F-79AF-928E9C748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77804" y="991402"/>
            <a:ext cx="5436391" cy="5208432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5. Bessie. (December 2012). </a:t>
            </a:r>
            <a:r>
              <a:rPr lang="en-US" sz="1000" i="1" dirty="0" err="1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Ouya</a:t>
            </a:r>
            <a:r>
              <a:rPr lang="en-US" sz="1000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 vs Raspberry Pi.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Available: http://ouyaforum.com/showthread.php?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755-Ouya-vs-Raspberry-Pi. Last accessed 11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October 2014.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6. Boniface, M., Nasser, B., </a:t>
            </a:r>
            <a:r>
              <a:rPr lang="en-US" sz="1000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Papay</a:t>
            </a: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J., Phillips, S.,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Servin, A., Yang, X., et al. (2009). Platform-as-a-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Service Architecture for Real-time Quality of Service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Management in Clouds.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7. </a:t>
            </a:r>
            <a:r>
              <a:rPr lang="en-US" sz="1000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Christodorescu</a:t>
            </a: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M., R. </a:t>
            </a:r>
            <a:r>
              <a:rPr lang="en-US" sz="1000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Sailer</a:t>
            </a: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D. L. </a:t>
            </a:r>
            <a:r>
              <a:rPr lang="en-US" sz="1000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Schales</a:t>
            </a: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D.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 err="1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Sgandurra</a:t>
            </a: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, and D. Zamboni (2009). Cloud security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is not (just) virtualization security. In Proceedings of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the ACM Cloud Computing Security Workshop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(CCSW), pp. 97–102.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8. Cisco. (2013). </a:t>
            </a:r>
            <a:r>
              <a:rPr lang="en-US" sz="1000" i="1" dirty="0">
                <a:effectLst/>
                <a:latin typeface="Swiss721BT-LightItalic"/>
                <a:ea typeface="Calibri" panose="020F0502020204030204" pitchFamily="34" charset="0"/>
                <a:cs typeface="Swiss721BT-LightItalic"/>
              </a:rPr>
              <a:t>Cisco Packet Tracer. </a:t>
            </a: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Available: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http://www.packettracernetwork.com/. Last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accessed 2018th November 2014.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9. Cloud Security Alliance, “Top Threat to Cloud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Computing V1.0,” March 2010. [Online]. Available: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https://cloudsecurityalliance.org/topthreats/csathrea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Swiss721BT-Light"/>
                <a:ea typeface="Calibri" panose="020F0502020204030204" pitchFamily="34" charset="0"/>
                <a:cs typeface="Swiss721BT-Light"/>
              </a:rPr>
              <a:t>ts.v1.0.pdf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891B2-E442-B987-CF54-1F3B599A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4373D-2EBC-F2C4-0885-A547E004E310}"/>
              </a:ext>
            </a:extLst>
          </p:cNvPr>
          <p:cNvSpPr txBox="1"/>
          <p:nvPr/>
        </p:nvSpPr>
        <p:spPr>
          <a:xfrm>
            <a:off x="6548755" y="915860"/>
            <a:ext cx="2826168" cy="594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10. CN VR. (17 September 2014). The Raspberry Pi B.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Available: http://www.ebay.com/itm/CN-Ver-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Raspberry-Pi-2-0-Model-B-512MB-ARM11-Linux-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System-Development-Board-Kit-/261189408347.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Last accessed 11 October 2014.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11. David Oven. (2013). Ethernet Tutorial - Part I: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Networking Basics. Available: http://www.lantronix.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com/resources/net-tutor-etntba.html. Last accessed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2018th November 2014.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12. Foster, I., Zhao, Y., </a:t>
            </a:r>
            <a:r>
              <a:rPr lang="en-US" sz="1000" b="1" dirty="0" err="1">
                <a:solidFill>
                  <a:schemeClr val="tx1">
                    <a:alpha val="60000"/>
                  </a:schemeClr>
                </a:solidFill>
                <a:latin typeface="Swiss721BT-Light"/>
              </a:rPr>
              <a:t>Raicu</a:t>
            </a: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, I. &amp; Lu, S. (2008). Cloud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Computing and Grid Computing 360-Degree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Compared, University of Chicago, 10-56.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13. ICO. (2013, Jul.) “Privacy impact assessment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handbook,” v2.0, Information Commissioner’s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Office, UK. [Online]. Available: http: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//www.ico.org.uk/pia handbook html v2/files/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PIAhandbookV2.pdf</a:t>
            </a:r>
          </a:p>
          <a:p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031C9-993B-1D4B-B7D6-058213057ECB}"/>
              </a:ext>
            </a:extLst>
          </p:cNvPr>
          <p:cNvSpPr txBox="1"/>
          <p:nvPr/>
        </p:nvSpPr>
        <p:spPr>
          <a:xfrm>
            <a:off x="9560535" y="908727"/>
            <a:ext cx="2087878" cy="526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14. ipv6launch.org. 2012. IPV6launch. [ONLINE]</a:t>
            </a:r>
          </a:p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Available at: http://www.worldipv6launch.org/</a:t>
            </a:r>
          </a:p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support/. [Accessed 09 April 2018].</a:t>
            </a:r>
          </a:p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15. jaipa.or.jp. 2011. Current status and the future</a:t>
            </a:r>
          </a:p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direction of IPv6 in Japan. [ONLINE] Available at:</a:t>
            </a:r>
          </a:p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http://www.jaipa.or.jp/ipv6day/data/111121_iaetf.</a:t>
            </a:r>
          </a:p>
          <a:p>
            <a:pPr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pdf. [Accessed 09 April 2018].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16. James Hilton. (June, 2013). Designing and Building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the Best Small Office Network From the Ground Up.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Available: http://www.networkcomputing.com/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tx1">
                    <a:alpha val="60000"/>
                  </a:schemeClr>
                </a:solidFill>
                <a:latin typeface="Swiss721BT-Light"/>
              </a:rPr>
              <a:t>netdesign</a:t>
            </a: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/soho1.html. Last accessed 2018th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alpha val="60000"/>
                  </a:schemeClr>
                </a:solidFill>
                <a:latin typeface="Swiss721BT-Light"/>
              </a:rPr>
              <a:t>November 2014.</a:t>
            </a:r>
          </a:p>
          <a:p>
            <a:pPr indent="-2286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tx1">
                  <a:alpha val="60000"/>
                </a:schemeClr>
              </a:solidFill>
              <a:latin typeface="Swiss721BT-Light"/>
            </a:endParaRPr>
          </a:p>
        </p:txBody>
      </p:sp>
    </p:spTree>
    <p:extLst>
      <p:ext uri="{BB962C8B-B14F-4D97-AF65-F5344CB8AC3E}">
        <p14:creationId xmlns:p14="http://schemas.microsoft.com/office/powerpoint/2010/main" val="90001628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791F-BC68-04E1-DF26-BE1390727E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1963" y="1417637"/>
            <a:ext cx="6686549" cy="398938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 is certain that families collect their memories through photos/ videos/ music or even text documents and storing such files may require a huge storage and of course family members would want to access those files from anywhere . So, it’s needed to have a system that is designed to have a central storage for all media files that are already available or stored on different devices, so that these files are accessible to them.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" name="Picture Placeholder 8" descr="Icon&#10;&#10;Description automatically generated with medium confidence">
            <a:extLst>
              <a:ext uri="{FF2B5EF4-FFF2-40B4-BE49-F238E27FC236}">
                <a16:creationId xmlns:a16="http://schemas.microsoft.com/office/drawing/2014/main" id="{7B90C8E1-9D31-1377-8C9F-1A647E0F56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544" t="3597" r="9280" b="2639"/>
          <a:stretch/>
        </p:blipFill>
        <p:spPr>
          <a:xfrm>
            <a:off x="7394574" y="1143000"/>
            <a:ext cx="4538663" cy="453866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51B43-9141-C35E-64CA-7DD58433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5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065C8-E649-9744-9298-0D48E30624DE}"/>
              </a:ext>
            </a:extLst>
          </p:cNvPr>
          <p:cNvSpPr txBox="1"/>
          <p:nvPr/>
        </p:nvSpPr>
        <p:spPr>
          <a:xfrm>
            <a:off x="774845" y="765175"/>
            <a:ext cx="5437185" cy="9945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Problem definition</a:t>
            </a:r>
            <a:r>
              <a:rPr lang="en-US" sz="4800" b="0" i="0" u="none" strike="noStrike" baseline="0" dirty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F95C6-25D1-54C6-FF1D-A3B6C6AE90E0}"/>
              </a:ext>
            </a:extLst>
          </p:cNvPr>
          <p:cNvSpPr txBox="1"/>
          <p:nvPr/>
        </p:nvSpPr>
        <p:spPr>
          <a:xfrm>
            <a:off x="550863" y="2047876"/>
            <a:ext cx="9517062" cy="40449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limited amount of storage provided from known cloud services (e.g., iCloud, dropbox etc..).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prohibitive costs of cloud storage services.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lack of security of cloud storage services.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1A4-929B-C363-1097-9089690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703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3980677" y="2655153"/>
            <a:ext cx="48528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Introduction</a:t>
            </a:r>
            <a:endParaRPr lang="en-US" sz="6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001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Introduction</a:t>
            </a:r>
          </a:p>
        </p:txBody>
      </p:sp>
      <p:pic>
        <p:nvPicPr>
          <p:cNvPr id="9" name="Content Placeholder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CC8CE00-EA77-F9AE-46A3-1E6564D6E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03" y="1646778"/>
            <a:ext cx="5092062" cy="3564443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1A6469-9ADF-28D4-1C06-D8B7AF14DE85}"/>
              </a:ext>
            </a:extLst>
          </p:cNvPr>
          <p:cNvSpPr txBox="1"/>
          <p:nvPr/>
        </p:nvSpPr>
        <p:spPr>
          <a:xfrm>
            <a:off x="6201410" y="267730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Most of the cloud computing services are costly and provide limited storage to users, at the same time the risk of your data to store at third party is a big issue, to overcome these problems this project will come up with the perfect solution with unlimited cloud data storage by the help of “Raspberry Pi”.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Rather than store all our media and files on a cloud server in an unknown location, we can keep a cloud at our home and make it personal as the data will be stored in your external hard drives connected to the Raspberry Pi.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4B770-E1B6-4D06-E69D-0DEF389481FD}"/>
              </a:ext>
            </a:extLst>
          </p:cNvPr>
          <p:cNvSpPr txBox="1"/>
          <p:nvPr/>
        </p:nvSpPr>
        <p:spPr>
          <a:xfrm>
            <a:off x="550863" y="2677306"/>
            <a:ext cx="3565525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2360-C950-58D6-661F-A643CB9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B4B50-4A83-C9CC-4819-EA8499B7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FF5F-1201-B0F7-3C7A-05F92B691A06}"/>
              </a:ext>
            </a:extLst>
          </p:cNvPr>
          <p:cNvSpPr txBox="1"/>
          <p:nvPr/>
        </p:nvSpPr>
        <p:spPr>
          <a:xfrm>
            <a:off x="4293263" y="2693253"/>
            <a:ext cx="36054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albaum Display"/>
                <a:ea typeface="+mj-ea"/>
                <a:cs typeface="+mj-cs"/>
              </a:rPr>
              <a:t>Objective</a:t>
            </a:r>
            <a:endParaRPr lang="en-US" sz="6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55754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2391</TotalTime>
  <Words>1487</Words>
  <Application>Microsoft Office PowerPoint</Application>
  <PresentationFormat>Widescreen</PresentationFormat>
  <Paragraphs>246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Gill Sans MT</vt:lpstr>
      <vt:lpstr>Swiss721BT-Light</vt:lpstr>
      <vt:lpstr>Swiss721BT-LightItalic</vt:lpstr>
      <vt:lpstr>Times New Roman</vt:lpstr>
      <vt:lpstr>Walbaum Display</vt:lpstr>
      <vt:lpstr>3DFloatVTI</vt:lpstr>
      <vt:lpstr> Setting Up Personal Home Cloud</vt:lpstr>
      <vt:lpstr>Supervised by:</vt:lpstr>
      <vt:lpstr>Agenda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tools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Storage</dc:title>
  <dc:creator>Suhayla abdulrahman</dc:creator>
  <cp:lastModifiedBy>Suhayla abdulrahman</cp:lastModifiedBy>
  <cp:revision>18</cp:revision>
  <dcterms:created xsi:type="dcterms:W3CDTF">2022-09-24T07:35:51Z</dcterms:created>
  <dcterms:modified xsi:type="dcterms:W3CDTF">2022-11-30T22:08:42Z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